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32" r:id="rId2"/>
    <p:sldId id="298" r:id="rId3"/>
    <p:sldId id="350" r:id="rId4"/>
    <p:sldId id="355" r:id="rId5"/>
    <p:sldId id="356" r:id="rId6"/>
    <p:sldId id="288" r:id="rId7"/>
    <p:sldId id="357" r:id="rId8"/>
    <p:sldId id="354" r:id="rId9"/>
    <p:sldId id="358" r:id="rId10"/>
    <p:sldId id="359" r:id="rId11"/>
    <p:sldId id="360" r:id="rId12"/>
    <p:sldId id="362" r:id="rId13"/>
    <p:sldId id="361" r:id="rId14"/>
    <p:sldId id="363" r:id="rId15"/>
    <p:sldId id="364" r:id="rId16"/>
    <p:sldId id="372" r:id="rId17"/>
    <p:sldId id="368" r:id="rId18"/>
    <p:sldId id="367" r:id="rId19"/>
    <p:sldId id="370" r:id="rId20"/>
    <p:sldId id="353" r:id="rId21"/>
    <p:sldId id="351" r:id="rId22"/>
    <p:sldId id="352" r:id="rId23"/>
    <p:sldId id="336" r:id="rId24"/>
    <p:sldId id="337" r:id="rId25"/>
    <p:sldId id="366" r:id="rId26"/>
    <p:sldId id="335" r:id="rId27"/>
    <p:sldId id="333" r:id="rId28"/>
    <p:sldId id="334" r:id="rId29"/>
    <p:sldId id="340" r:id="rId30"/>
    <p:sldId id="341" r:id="rId31"/>
    <p:sldId id="342" r:id="rId32"/>
    <p:sldId id="338" r:id="rId33"/>
    <p:sldId id="343" r:id="rId34"/>
    <p:sldId id="345" r:id="rId35"/>
    <p:sldId id="371" r:id="rId36"/>
    <p:sldId id="346" r:id="rId37"/>
    <p:sldId id="347" r:id="rId38"/>
    <p:sldId id="348" r:id="rId39"/>
    <p:sldId id="339" r:id="rId40"/>
    <p:sldId id="299" r:id="rId41"/>
    <p:sldId id="349" r:id="rId42"/>
    <p:sldId id="300" r:id="rId43"/>
    <p:sldId id="365" r:id="rId44"/>
    <p:sldId id="26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9"/>
    <p:restoredTop sz="95694"/>
  </p:normalViewPr>
  <p:slideViewPr>
    <p:cSldViewPr snapToGrid="0" snapToObjects="1">
      <p:cViewPr>
        <p:scale>
          <a:sx n="103" d="100"/>
          <a:sy n="103" d="100"/>
        </p:scale>
        <p:origin x="32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FA5A5-CCCB-2A47-870A-186DCBA962DA}" type="datetimeFigureOut">
              <a:rPr lang="en-US" smtClean="0"/>
              <a:t>4/10/18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F6F4B-EC9F-5647-B13F-0BCA8CDF4A03}" type="slidenum">
              <a:rPr lang="en-US" smtClean="0"/>
              <a:t>‹#›</a:t>
            </a:fld>
            <a:endParaRPr lang="en-US"/>
          </a:p>
        </p:txBody>
      </p:sp>
    </p:spTree>
    <p:extLst>
      <p:ext uri="{BB962C8B-B14F-4D97-AF65-F5344CB8AC3E}">
        <p14:creationId xmlns:p14="http://schemas.microsoft.com/office/powerpoint/2010/main" val="183322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210738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2589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8359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7625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72409-9E7E-614C-B4E7-988E72BA9511}"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57705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872409-9E7E-614C-B4E7-988E72BA9511}"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32233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872409-9E7E-614C-B4E7-988E72BA9511}"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1571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872409-9E7E-614C-B4E7-988E72BA9511}"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8969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72409-9E7E-614C-B4E7-988E72BA9511}"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6798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5584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940718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2409-9E7E-614C-B4E7-988E72BA9511}" type="datetimeFigureOut">
              <a:rPr lang="en-US" smtClean="0"/>
              <a:t>4/10/18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4D471-C120-F44A-8A88-F10F7D92E2E1}" type="slidenum">
              <a:rPr lang="en-US" smtClean="0"/>
              <a:t>‹#›</a:t>
            </a:fld>
            <a:endParaRPr lang="en-US"/>
          </a:p>
        </p:txBody>
      </p:sp>
    </p:spTree>
    <p:extLst>
      <p:ext uri="{BB962C8B-B14F-4D97-AF65-F5344CB8AC3E}">
        <p14:creationId xmlns:p14="http://schemas.microsoft.com/office/powerpoint/2010/main" val="492052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1" Type="http://schemas.microsoft.com/office/2007/relationships/hdphoto" Target="../media/hdphoto10.wdp"/><Relationship Id="rId12" Type="http://schemas.openxmlformats.org/officeDocument/2006/relationships/image" Target="../media/image13.png"/><Relationship Id="rId13"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12.jpeg"/><Relationship Id="rId3" Type="http://schemas.microsoft.com/office/2007/relationships/hdphoto" Target="../media/hdphoto2.wdp"/><Relationship Id="rId4" Type="http://schemas.microsoft.com/office/2007/relationships/hdphoto" Target="../media/hdphoto3.wdp"/><Relationship Id="rId5" Type="http://schemas.microsoft.com/office/2007/relationships/hdphoto" Target="../media/hdphoto4.wdp"/><Relationship Id="rId6" Type="http://schemas.microsoft.com/office/2007/relationships/hdphoto" Target="../media/hdphoto5.wdp"/><Relationship Id="rId7" Type="http://schemas.microsoft.com/office/2007/relationships/hdphoto" Target="../media/hdphoto6.wdp"/><Relationship Id="rId8" Type="http://schemas.microsoft.com/office/2007/relationships/hdphoto" Target="../media/hdphoto7.wdp"/><Relationship Id="rId9" Type="http://schemas.microsoft.com/office/2007/relationships/hdphoto" Target="../media/hdphoto8.wdp"/><Relationship Id="rId10"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g"/><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g"/><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773511" y="2729096"/>
            <a:ext cx="7258381" cy="1632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00000"/>
                </a:solidFill>
                <a:latin typeface="Courier" charset="0"/>
                <a:ea typeface="Courier" charset="0"/>
                <a:cs typeface="Courier" charset="0"/>
              </a:rPr>
              <a:t>My prayers go out to the victims of WQ2. </a:t>
            </a:r>
            <a:endParaRPr lang="en-US" dirty="0">
              <a:solidFill>
                <a:srgbClr val="C00000"/>
              </a:solidFill>
              <a:latin typeface="Courier" charset="0"/>
              <a:ea typeface="Courier" charset="0"/>
              <a:cs typeface="Courier" charset="0"/>
            </a:endParaRPr>
          </a:p>
        </p:txBody>
      </p:sp>
      <p:pic>
        <p:nvPicPr>
          <p:cNvPr id="5" name="Picture 4"/>
          <p:cNvPicPr>
            <a:picLocks noChangeAspect="1"/>
          </p:cNvPicPr>
          <p:nvPr/>
        </p:nvPicPr>
        <p:blipFill>
          <a:blip r:embed="rId2"/>
          <a:stretch>
            <a:fillRect/>
          </a:stretch>
        </p:blipFill>
        <p:spPr>
          <a:xfrm>
            <a:off x="9378778" y="2637047"/>
            <a:ext cx="2587823" cy="4009778"/>
          </a:xfrm>
          <a:prstGeom prst="rect">
            <a:avLst/>
          </a:prstGeom>
        </p:spPr>
      </p:pic>
    </p:spTree>
    <p:extLst>
      <p:ext uri="{BB962C8B-B14F-4D97-AF65-F5344CB8AC3E}">
        <p14:creationId xmlns:p14="http://schemas.microsoft.com/office/powerpoint/2010/main" val="709062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843" y="2323070"/>
            <a:ext cx="11197469" cy="2110549"/>
          </a:xfrm>
        </p:spPr>
        <p:txBody>
          <a:bodyPr>
            <a:noAutofit/>
          </a:bodyPr>
          <a:lstStyle/>
          <a:p>
            <a:r>
              <a:rPr lang="en-US" sz="4800" dirty="0" smtClean="0">
                <a:latin typeface="Courier" charset="0"/>
                <a:ea typeface="Courier" charset="0"/>
                <a:cs typeface="Courier" charset="0"/>
              </a:rPr>
              <a:t>Naive Solution:</a:t>
            </a:r>
            <a:br>
              <a:rPr lang="en-US" sz="4800" dirty="0" smtClean="0">
                <a:latin typeface="Courier" charset="0"/>
                <a:ea typeface="Courier" charset="0"/>
                <a:cs typeface="Courier" charset="0"/>
              </a:rPr>
            </a:br>
            <a:r>
              <a:rPr lang="en-US" sz="4800" dirty="0" smtClean="0">
                <a:latin typeface="Courier" charset="0"/>
                <a:ea typeface="Courier" charset="0"/>
                <a:cs typeface="Courier" charset="0"/>
              </a:rPr>
              <a:t/>
            </a:r>
            <a:br>
              <a:rPr lang="en-US" sz="4800" dirty="0" smtClean="0">
                <a:latin typeface="Courier" charset="0"/>
                <a:ea typeface="Courier" charset="0"/>
                <a:cs typeface="Courier" charset="0"/>
              </a:rPr>
            </a:br>
            <a:r>
              <a:rPr lang="en-US" sz="4800" dirty="0" smtClean="0">
                <a:latin typeface="Courier" charset="0"/>
                <a:ea typeface="Courier" charset="0"/>
                <a:cs typeface="Courier" charset="0"/>
              </a:rPr>
              <a:t>Generate all V! permutations</a:t>
            </a:r>
            <a:br>
              <a:rPr lang="en-US" sz="4800" dirty="0" smtClean="0">
                <a:latin typeface="Courier" charset="0"/>
                <a:ea typeface="Courier" charset="0"/>
                <a:cs typeface="Courier" charset="0"/>
              </a:rPr>
            </a:br>
            <a:r>
              <a:rPr lang="en-US" sz="4800" dirty="0" smtClean="0">
                <a:latin typeface="Courier" charset="0"/>
                <a:ea typeface="Courier" charset="0"/>
                <a:cs typeface="Courier" charset="0"/>
              </a:rPr>
              <a:t>Compare their edge weight sums</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450358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520778"/>
            <a:ext cx="11197469" cy="1566852"/>
          </a:xfrm>
        </p:spPr>
        <p:txBody>
          <a:bodyPr>
            <a:noAutofit/>
          </a:bodyPr>
          <a:lstStyle/>
          <a:p>
            <a:r>
              <a:rPr lang="en-US" sz="4800" dirty="0" smtClean="0">
                <a:latin typeface="Courier" charset="0"/>
                <a:ea typeface="Courier" charset="0"/>
                <a:cs typeface="Courier" charset="0"/>
              </a:rPr>
              <a:t>GENERATING PERMUTATIONS </a:t>
            </a:r>
            <a:r>
              <a:rPr lang="en-US" sz="4800" smtClean="0">
                <a:latin typeface="Courier" charset="0"/>
                <a:ea typeface="Courier" charset="0"/>
                <a:cs typeface="Courier" charset="0"/>
              </a:rPr>
              <a:t>USING  </a:t>
            </a:r>
            <a:r>
              <a:rPr lang="en-US" sz="4800" dirty="0" smtClean="0">
                <a:latin typeface="Courier" charset="0"/>
                <a:ea typeface="Courier" charset="0"/>
                <a:cs typeface="Courier" charset="0"/>
              </a:rPr>
              <a:t/>
            </a:r>
            <a:br>
              <a:rPr lang="en-US" sz="4800" dirty="0" smtClean="0">
                <a:latin typeface="Courier" charset="0"/>
                <a:ea typeface="Courier" charset="0"/>
                <a:cs typeface="Courier" charset="0"/>
              </a:rPr>
            </a:br>
            <a:r>
              <a:rPr lang="en-US" sz="4800" dirty="0" smtClean="0">
                <a:solidFill>
                  <a:srgbClr val="C00000"/>
                </a:solidFill>
                <a:latin typeface="Courier" charset="0"/>
                <a:ea typeface="Courier" charset="0"/>
                <a:cs typeface="Courier" charset="0"/>
              </a:rPr>
              <a:t>“new modified” </a:t>
            </a:r>
            <a:r>
              <a:rPr lang="en-US" sz="4800" dirty="0" smtClean="0">
                <a:latin typeface="Courier" charset="0"/>
                <a:ea typeface="Courier" charset="0"/>
                <a:cs typeface="Courier" charset="0"/>
              </a:rPr>
              <a:t>DFS</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1334856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265" y="2323070"/>
            <a:ext cx="10975047" cy="1482811"/>
          </a:xfrm>
        </p:spPr>
        <p:txBody>
          <a:bodyPr>
            <a:noAutofit/>
          </a:bodyPr>
          <a:lstStyle/>
          <a:p>
            <a:r>
              <a:rPr lang="en-US" sz="4800" dirty="0" smtClean="0">
                <a:solidFill>
                  <a:srgbClr val="C00000"/>
                </a:solidFill>
                <a:latin typeface="Courier" charset="0"/>
                <a:ea typeface="Courier" charset="0"/>
                <a:cs typeface="Courier" charset="0"/>
              </a:rPr>
              <a:t>DFS WITH BACKTRACKING!</a:t>
            </a:r>
            <a:endParaRPr lang="en-US" sz="4800" dirty="0">
              <a:solidFill>
                <a:srgbClr val="C00000"/>
              </a:solidFill>
              <a:latin typeface="Courier" charset="0"/>
              <a:ea typeface="Courier" charset="0"/>
              <a:cs typeface="Courier" charset="0"/>
            </a:endParaRPr>
          </a:p>
        </p:txBody>
      </p:sp>
    </p:spTree>
    <p:extLst>
      <p:ext uri="{BB962C8B-B14F-4D97-AF65-F5344CB8AC3E}">
        <p14:creationId xmlns:p14="http://schemas.microsoft.com/office/powerpoint/2010/main" val="16478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repeatCount="indefinite" fill="hold" grpId="0" nodeType="with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908" y="132521"/>
            <a:ext cx="7306125" cy="6344432"/>
          </a:xfrm>
        </p:spPr>
        <p:txBody>
          <a:bodyPr>
            <a:noAutofit/>
          </a:bodyPr>
          <a:lstStyle/>
          <a:p>
            <a:pPr algn="l"/>
            <a:r>
              <a:rPr lang="en-US" sz="3200" dirty="0">
                <a:solidFill>
                  <a:srgbClr val="00B050"/>
                </a:solidFill>
                <a:latin typeface="Courier" charset="0"/>
                <a:ea typeface="Courier" charset="0"/>
                <a:cs typeface="Courier" charset="0"/>
              </a:rPr>
              <a:t>DFSrec(u</a:t>
            </a:r>
            <a:r>
              <a:rPr lang="en-US" sz="3200" dirty="0" smtClean="0">
                <a:solidFill>
                  <a:srgbClr val="00B050"/>
                </a:solidFill>
                <a:latin typeface="Courier" charset="0"/>
                <a:ea typeface="Courier" charset="0"/>
                <a:cs typeface="Courier" charset="0"/>
              </a:rPr>
              <a:t>)</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visited[u</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1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adjacent to u </a:t>
            </a:r>
            <a:r>
              <a:rPr lang="en-US" sz="3200" dirty="0" smtClean="0">
                <a:latin typeface="Courier" charset="0"/>
                <a:ea typeface="Courier" charset="0"/>
                <a:cs typeface="Courier" charset="0"/>
              </a:rPr>
              <a:t>		if </a:t>
            </a:r>
            <a:r>
              <a:rPr lang="en-US" sz="3200" dirty="0">
                <a:latin typeface="Courier" charset="0"/>
                <a:ea typeface="Courier" charset="0"/>
                <a:cs typeface="Courier" charset="0"/>
              </a:rPr>
              <a:t>visited[v] = 0 </a:t>
            </a: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u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a:t>
            </a:r>
            <a:r>
              <a:rPr lang="en-US" sz="3200" dirty="0" smtClean="0">
                <a:solidFill>
                  <a:srgbClr val="00B050"/>
                </a:solidFill>
                <a:latin typeface="Courier" charset="0"/>
                <a:ea typeface="Courier" charset="0"/>
                <a:cs typeface="Courier" charset="0"/>
              </a:rPr>
              <a:t>DFSrec(v</a:t>
            </a:r>
            <a:r>
              <a:rPr lang="en-US" sz="3200" dirty="0">
                <a:solidFill>
                  <a:srgbClr val="00B050"/>
                </a:solidFill>
                <a:latin typeface="Courier" charset="0"/>
                <a:ea typeface="Courier" charset="0"/>
                <a:cs typeface="Courier" charset="0"/>
              </a:rPr>
              <a:t>)</a:t>
            </a:r>
            <a:r>
              <a:rPr lang="en-US" sz="3200" dirty="0">
                <a:latin typeface="Courier" charset="0"/>
                <a:ea typeface="Courier" charset="0"/>
                <a:cs typeface="Courier" charset="0"/>
              </a:rPr>
              <a:t>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r>
            <a:br>
              <a:rPr lang="en-US" sz="3200" dirty="0">
                <a:latin typeface="Courier" charset="0"/>
                <a:ea typeface="Courier" charset="0"/>
                <a:cs typeface="Courier" charset="0"/>
              </a:rPr>
            </a:b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in </a:t>
            </a:r>
            <a:r>
              <a:rPr lang="en-US" sz="3200" dirty="0" smtClean="0">
                <a:latin typeface="Courier" charset="0"/>
                <a:ea typeface="Courier" charset="0"/>
                <a:cs typeface="Courier" charset="0"/>
              </a:rPr>
              <a:t>V</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0</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a:t>
            </a:r>
            <a:r>
              <a:rPr lang="en-US" sz="3200" dirty="0" smtClean="0">
                <a:latin typeface="Courier" charset="0"/>
                <a:ea typeface="Courier" charset="0"/>
                <a:cs typeface="Courier" charset="0"/>
              </a:rPr>
              <a:t>1</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DFSrec(s)</a:t>
            </a:r>
            <a:endParaRPr lang="en-US" sz="3200" dirty="0">
              <a:solidFill>
                <a:srgbClr val="00B050"/>
              </a:solidFill>
              <a:latin typeface="Courier" charset="0"/>
              <a:ea typeface="Courier" charset="0"/>
              <a:cs typeface="Courier" charset="0"/>
            </a:endParaRPr>
          </a:p>
        </p:txBody>
      </p:sp>
      <p:sp>
        <p:nvSpPr>
          <p:cNvPr id="3" name="Title 1"/>
          <p:cNvSpPr txBox="1">
            <a:spLocks/>
          </p:cNvSpPr>
          <p:nvPr/>
        </p:nvSpPr>
        <p:spPr>
          <a:xfrm>
            <a:off x="7867668" y="633715"/>
            <a:ext cx="2822713"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600" dirty="0" smtClean="0">
                <a:latin typeface="Courier" charset="0"/>
                <a:ea typeface="Courier" charset="0"/>
                <a:cs typeface="Courier" charset="0"/>
              </a:rPr>
              <a:t>DFS</a:t>
            </a:r>
            <a:endParaRPr lang="en-US" sz="5600" dirty="0">
              <a:latin typeface="Courier" charset="0"/>
              <a:ea typeface="Courier" charset="0"/>
              <a:cs typeface="Courier" charset="0"/>
            </a:endParaRPr>
          </a:p>
        </p:txBody>
      </p:sp>
    </p:spTree>
    <p:extLst>
      <p:ext uri="{BB962C8B-B14F-4D97-AF65-F5344CB8AC3E}">
        <p14:creationId xmlns:p14="http://schemas.microsoft.com/office/powerpoint/2010/main" val="1683637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908" y="132521"/>
            <a:ext cx="7306125" cy="6344432"/>
          </a:xfrm>
        </p:spPr>
        <p:txBody>
          <a:bodyPr>
            <a:noAutofit/>
          </a:bodyPr>
          <a:lstStyle/>
          <a:p>
            <a:pPr algn="l"/>
            <a:r>
              <a:rPr lang="en-US" sz="3200" dirty="0">
                <a:solidFill>
                  <a:srgbClr val="00B050"/>
                </a:solidFill>
                <a:latin typeface="Courier" charset="0"/>
                <a:ea typeface="Courier" charset="0"/>
                <a:cs typeface="Courier" charset="0"/>
              </a:rPr>
              <a:t>DFSrec(u</a:t>
            </a:r>
            <a:r>
              <a:rPr lang="en-US" sz="3200" dirty="0" smtClean="0">
                <a:solidFill>
                  <a:srgbClr val="00B050"/>
                </a:solidFill>
                <a:latin typeface="Courier" charset="0"/>
                <a:ea typeface="Courier" charset="0"/>
                <a:cs typeface="Courier" charset="0"/>
              </a:rPr>
              <a:t>)</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visited[u</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1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adjacent to u </a:t>
            </a:r>
            <a:r>
              <a:rPr lang="en-US" sz="3200" dirty="0" smtClean="0">
                <a:latin typeface="Courier" charset="0"/>
                <a:ea typeface="Courier" charset="0"/>
                <a:cs typeface="Courier" charset="0"/>
              </a:rPr>
              <a:t>		if </a:t>
            </a:r>
            <a:r>
              <a:rPr lang="en-US" sz="3200" dirty="0">
                <a:latin typeface="Courier" charset="0"/>
                <a:ea typeface="Courier" charset="0"/>
                <a:cs typeface="Courier" charset="0"/>
              </a:rPr>
              <a:t>visited[v] = 0 </a:t>
            </a: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u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a:t>
            </a:r>
            <a:r>
              <a:rPr lang="en-US" sz="3200" dirty="0" smtClean="0">
                <a:solidFill>
                  <a:srgbClr val="00B050"/>
                </a:solidFill>
                <a:latin typeface="Courier" charset="0"/>
                <a:ea typeface="Courier" charset="0"/>
                <a:cs typeface="Courier" charset="0"/>
              </a:rPr>
              <a:t>DFSrec(v</a:t>
            </a:r>
            <a:r>
              <a:rPr lang="en-US" sz="3200" dirty="0">
                <a:solidFill>
                  <a:srgbClr val="00B050"/>
                </a:solidFill>
                <a:latin typeface="Courier" charset="0"/>
                <a:ea typeface="Courier" charset="0"/>
                <a:cs typeface="Courier" charset="0"/>
              </a:rPr>
              <a:t>)</a:t>
            </a:r>
            <a:r>
              <a:rPr lang="en-US" sz="3200" dirty="0">
                <a:latin typeface="Courier" charset="0"/>
                <a:ea typeface="Courier" charset="0"/>
                <a:cs typeface="Courier" charset="0"/>
              </a:rPr>
              <a:t>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a:t>
            </a:r>
            <a:r>
              <a:rPr lang="en-US" sz="3200" dirty="0" smtClean="0">
                <a:solidFill>
                  <a:srgbClr val="C00000"/>
                </a:solidFill>
                <a:latin typeface="Courier" charset="0"/>
                <a:ea typeface="Courier" charset="0"/>
                <a:cs typeface="Courier" charset="0"/>
              </a:rPr>
              <a:t>visited[u] </a:t>
            </a:r>
            <a:r>
              <a:rPr lang="en-US" sz="3200" dirty="0" smtClean="0">
                <a:solidFill>
                  <a:srgbClr val="C00000"/>
                </a:solidFill>
                <a:latin typeface="Courier" charset="0"/>
                <a:ea typeface="Courier" charset="0"/>
                <a:cs typeface="Courier" charset="0"/>
                <a:sym typeface="Wingdings"/>
              </a:rPr>
              <a:t> 0</a:t>
            </a:r>
            <a:r>
              <a:rPr lang="en-US" sz="3200" dirty="0" smtClean="0">
                <a:solidFill>
                  <a:srgbClr val="C00000"/>
                </a:solidFill>
                <a:latin typeface="Courier" charset="0"/>
                <a:ea typeface="Courier" charset="0"/>
                <a:cs typeface="Courier" charset="0"/>
              </a:rPr>
              <a:t/>
            </a:r>
            <a:br>
              <a:rPr lang="en-US" sz="3200" dirty="0" smtClean="0">
                <a:solidFill>
                  <a:srgbClr val="C00000"/>
                </a:solidFill>
                <a:latin typeface="Courier" charset="0"/>
                <a:ea typeface="Courier" charset="0"/>
                <a:cs typeface="Courier" charset="0"/>
              </a:rPr>
            </a:b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r>
            <a:br>
              <a:rPr lang="en-US" sz="3200" dirty="0">
                <a:latin typeface="Courier" charset="0"/>
                <a:ea typeface="Courier" charset="0"/>
                <a:cs typeface="Courier" charset="0"/>
              </a:rPr>
            </a:b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in </a:t>
            </a:r>
            <a:r>
              <a:rPr lang="en-US" sz="3200" dirty="0" smtClean="0">
                <a:latin typeface="Courier" charset="0"/>
                <a:ea typeface="Courier" charset="0"/>
                <a:cs typeface="Courier" charset="0"/>
              </a:rPr>
              <a:t>V</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0</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a:t>
            </a:r>
            <a:r>
              <a:rPr lang="en-US" sz="3200" dirty="0" smtClean="0">
                <a:latin typeface="Courier" charset="0"/>
                <a:ea typeface="Courier" charset="0"/>
                <a:cs typeface="Courier" charset="0"/>
              </a:rPr>
              <a:t>1</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DFSrec(s)</a:t>
            </a:r>
            <a:endParaRPr lang="en-US" sz="3200" dirty="0">
              <a:solidFill>
                <a:srgbClr val="00B050"/>
              </a:solidFill>
              <a:latin typeface="Courier" charset="0"/>
              <a:ea typeface="Courier" charset="0"/>
              <a:cs typeface="Courier" charset="0"/>
            </a:endParaRPr>
          </a:p>
        </p:txBody>
      </p:sp>
      <p:sp>
        <p:nvSpPr>
          <p:cNvPr id="3" name="Title 1"/>
          <p:cNvSpPr txBox="1">
            <a:spLocks/>
          </p:cNvSpPr>
          <p:nvPr/>
        </p:nvSpPr>
        <p:spPr>
          <a:xfrm>
            <a:off x="6610865" y="132521"/>
            <a:ext cx="5339905" cy="147385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solidFill>
                  <a:srgbClr val="C00000"/>
                </a:solidFill>
                <a:latin typeface="Courier" charset="0"/>
                <a:ea typeface="Courier" charset="0"/>
                <a:cs typeface="Courier" charset="0"/>
              </a:rPr>
              <a:t>backtracking</a:t>
            </a:r>
            <a:endParaRPr lang="en-US" dirty="0" smtClean="0">
              <a:solidFill>
                <a:srgbClr val="C00000"/>
              </a:solidFill>
              <a:latin typeface="Courier" charset="0"/>
              <a:ea typeface="Courier" charset="0"/>
              <a:cs typeface="Courier" charset="0"/>
            </a:endParaRPr>
          </a:p>
          <a:p>
            <a:r>
              <a:rPr lang="en-US" dirty="0" smtClean="0">
                <a:latin typeface="Courier" charset="0"/>
                <a:ea typeface="Courier" charset="0"/>
                <a:cs typeface="Courier" charset="0"/>
              </a:rPr>
              <a:t>DFS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806657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830" y="609600"/>
            <a:ext cx="9613900" cy="6248400"/>
          </a:xfrm>
          <a:prstGeom prst="rect">
            <a:avLst/>
          </a:prstGeom>
        </p:spPr>
      </p:pic>
    </p:spTree>
    <p:extLst>
      <p:ext uri="{BB962C8B-B14F-4D97-AF65-F5344CB8AC3E}">
        <p14:creationId xmlns:p14="http://schemas.microsoft.com/office/powerpoint/2010/main" val="2583554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562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481" y="2706130"/>
            <a:ext cx="11197469" cy="850159"/>
          </a:xfrm>
        </p:spPr>
        <p:txBody>
          <a:bodyPr>
            <a:noAutofit/>
          </a:bodyPr>
          <a:lstStyle/>
          <a:p>
            <a:r>
              <a:rPr lang="en-US" sz="4800" dirty="0" smtClean="0">
                <a:latin typeface="Courier" charset="0"/>
                <a:ea typeface="Courier" charset="0"/>
                <a:cs typeface="Courier" charset="0"/>
              </a:rPr>
              <a:t>Longest </a:t>
            </a:r>
            <a:r>
              <a:rPr lang="en-US" sz="4800" smtClean="0">
                <a:latin typeface="Courier" charset="0"/>
                <a:ea typeface="Courier" charset="0"/>
                <a:cs typeface="Courier" charset="0"/>
              </a:rPr>
              <a:t>Common Subsequence</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729354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2852832" y="1964726"/>
            <a:ext cx="6387894" cy="4669938"/>
          </a:xfrm>
          <a:prstGeom prst="rect">
            <a:avLst/>
          </a:prstGeom>
        </p:spPr>
      </p:pic>
    </p:spTree>
    <p:extLst>
      <p:ext uri="{BB962C8B-B14F-4D97-AF65-F5344CB8AC3E}">
        <p14:creationId xmlns:p14="http://schemas.microsoft.com/office/powerpoint/2010/main" val="1308562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3254" y="902044"/>
            <a:ext cx="10789696" cy="4485502"/>
          </a:xfrm>
        </p:spPr>
        <p:txBody>
          <a:bodyPr>
            <a:noAutofit/>
          </a:bodyPr>
          <a:lstStyle/>
          <a:p>
            <a:pPr algn="l"/>
            <a:r>
              <a:rPr lang="en-US" sz="4400" dirty="0" smtClean="0">
                <a:latin typeface="Courier" charset="0"/>
                <a:ea typeface="Courier" charset="0"/>
                <a:cs typeface="Courier" charset="0"/>
              </a:rPr>
              <a:t>if A[</a:t>
            </a:r>
            <a:r>
              <a:rPr lang="en-US" sz="4400" dirty="0" err="1" smtClean="0">
                <a:latin typeface="Courier" charset="0"/>
                <a:ea typeface="Courier" charset="0"/>
                <a:cs typeface="Courier" charset="0"/>
              </a:rPr>
              <a:t>i</a:t>
            </a:r>
            <a:r>
              <a:rPr lang="en-US" sz="4400" dirty="0" smtClean="0">
                <a:latin typeface="Courier" charset="0"/>
                <a:ea typeface="Courier" charset="0"/>
                <a:cs typeface="Courier" charset="0"/>
              </a:rPr>
              <a:t>] == B[j]:</a:t>
            </a:r>
            <a:br>
              <a:rPr lang="en-US" sz="4400" dirty="0" smtClean="0">
                <a:latin typeface="Courier" charset="0"/>
                <a:ea typeface="Courier" charset="0"/>
                <a:cs typeface="Courier" charset="0"/>
              </a:rPr>
            </a:br>
            <a:r>
              <a:rPr lang="en-US" sz="4400" dirty="0" smtClean="0">
                <a:latin typeface="Courier" charset="0"/>
                <a:ea typeface="Courier" charset="0"/>
                <a:cs typeface="Courier" charset="0"/>
              </a:rPr>
              <a:t>	</a:t>
            </a:r>
            <a:r>
              <a:rPr lang="en-US" sz="4400" dirty="0" smtClean="0">
                <a:latin typeface="Courier" charset="0"/>
                <a:ea typeface="Courier" charset="0"/>
                <a:cs typeface="Courier" charset="0"/>
              </a:rPr>
              <a:t>return LCS(i-1, j-1) + 1</a:t>
            </a:r>
            <a:br>
              <a:rPr lang="en-US" sz="4400" dirty="0" smtClean="0">
                <a:latin typeface="Courier" charset="0"/>
                <a:ea typeface="Courier" charset="0"/>
                <a:cs typeface="Courier" charset="0"/>
              </a:rPr>
            </a:br>
            <a:r>
              <a:rPr lang="en-US" sz="4400" dirty="0" smtClean="0">
                <a:latin typeface="Courier" charset="0"/>
                <a:ea typeface="Courier" charset="0"/>
                <a:cs typeface="Courier" charset="0"/>
              </a:rPr>
              <a:t>else:</a:t>
            </a:r>
            <a:br>
              <a:rPr lang="en-US" sz="4400" dirty="0" smtClean="0">
                <a:latin typeface="Courier" charset="0"/>
                <a:ea typeface="Courier" charset="0"/>
                <a:cs typeface="Courier" charset="0"/>
              </a:rPr>
            </a:br>
            <a:r>
              <a:rPr lang="en-US" sz="4400" dirty="0">
                <a:latin typeface="Courier" charset="0"/>
                <a:ea typeface="Courier" charset="0"/>
                <a:cs typeface="Courier" charset="0"/>
              </a:rPr>
              <a:t>	</a:t>
            </a:r>
            <a:r>
              <a:rPr lang="en-US" sz="4400" dirty="0" smtClean="0">
                <a:latin typeface="Courier" charset="0"/>
                <a:ea typeface="Courier" charset="0"/>
                <a:cs typeface="Courier" charset="0"/>
              </a:rPr>
              <a:t>return max(</a:t>
            </a:r>
            <a:r>
              <a:rPr lang="en-US" sz="4400" dirty="0">
                <a:latin typeface="Courier" charset="0"/>
                <a:ea typeface="Courier" charset="0"/>
                <a:cs typeface="Courier" charset="0"/>
              </a:rPr>
              <a:t>LCS(i-1, </a:t>
            </a:r>
            <a:r>
              <a:rPr lang="en-US" sz="4400" dirty="0" smtClean="0">
                <a:latin typeface="Courier" charset="0"/>
                <a:ea typeface="Courier" charset="0"/>
                <a:cs typeface="Courier" charset="0"/>
              </a:rPr>
              <a:t>j), </a:t>
            </a:r>
            <a:br>
              <a:rPr lang="en-US" sz="4400" dirty="0" smtClean="0">
                <a:latin typeface="Courier" charset="0"/>
                <a:ea typeface="Courier" charset="0"/>
                <a:cs typeface="Courier" charset="0"/>
              </a:rPr>
            </a:br>
            <a:r>
              <a:rPr lang="en-US" sz="4400" dirty="0">
                <a:latin typeface="Courier" charset="0"/>
                <a:ea typeface="Courier" charset="0"/>
                <a:cs typeface="Courier" charset="0"/>
              </a:rPr>
              <a:t>	</a:t>
            </a:r>
            <a:r>
              <a:rPr lang="en-US" sz="4400" dirty="0" smtClean="0">
                <a:latin typeface="Courier" charset="0"/>
                <a:ea typeface="Courier" charset="0"/>
                <a:cs typeface="Courier" charset="0"/>
              </a:rPr>
              <a:t>				LCS(</a:t>
            </a:r>
            <a:r>
              <a:rPr lang="en-US" sz="4400" dirty="0" err="1" smtClean="0">
                <a:latin typeface="Courier" charset="0"/>
                <a:ea typeface="Courier" charset="0"/>
                <a:cs typeface="Courier" charset="0"/>
              </a:rPr>
              <a:t>i</a:t>
            </a:r>
            <a:r>
              <a:rPr lang="en-US" sz="4400" dirty="0" smtClean="0">
                <a:latin typeface="Courier" charset="0"/>
                <a:ea typeface="Courier" charset="0"/>
                <a:cs typeface="Courier" charset="0"/>
              </a:rPr>
              <a:t>, j-1)) </a:t>
            </a:r>
            <a:r>
              <a:rPr lang="en-US" sz="4400" dirty="0">
                <a:latin typeface="Courier" charset="0"/>
                <a:ea typeface="Courier" charset="0"/>
                <a:cs typeface="Courier" charset="0"/>
              </a:rPr>
              <a:t/>
            </a:r>
            <a:br>
              <a:rPr lang="en-US" sz="4400" dirty="0">
                <a:latin typeface="Courier" charset="0"/>
                <a:ea typeface="Courier" charset="0"/>
                <a:cs typeface="Courier" charset="0"/>
              </a:rPr>
            </a:br>
            <a:endParaRPr lang="en-US" sz="4400" dirty="0">
              <a:latin typeface="Courier" charset="0"/>
              <a:ea typeface="Courier" charset="0"/>
              <a:cs typeface="Courier" charset="0"/>
            </a:endParaRPr>
          </a:p>
        </p:txBody>
      </p:sp>
    </p:spTree>
    <p:extLst>
      <p:ext uri="{BB962C8B-B14F-4D97-AF65-F5344CB8AC3E}">
        <p14:creationId xmlns:p14="http://schemas.microsoft.com/office/powerpoint/2010/main" val="1732156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696" y="1302990"/>
            <a:ext cx="10985157" cy="992050"/>
          </a:xfrm>
        </p:spPr>
        <p:txBody>
          <a:bodyPr>
            <a:normAutofit fontScale="90000"/>
          </a:bodyPr>
          <a:lstStyle/>
          <a:p>
            <a:r>
              <a:rPr lang="en-US" dirty="0" smtClean="0">
                <a:solidFill>
                  <a:srgbClr val="C00000"/>
                </a:solidFill>
                <a:latin typeface="Courier" charset="0"/>
                <a:ea typeface="Courier" charset="0"/>
                <a:cs typeface="Courier" charset="0"/>
              </a:rPr>
              <a:t>MOOOOAAARRRR </a:t>
            </a:r>
            <a:r>
              <a:rPr lang="en-US" dirty="0" smtClean="0">
                <a:latin typeface="Courier" charset="0"/>
                <a:ea typeface="Courier" charset="0"/>
                <a:cs typeface="Courier" charset="0"/>
              </a:rPr>
              <a:t/>
            </a:r>
            <a:br>
              <a:rPr lang="en-US" dirty="0" smtClean="0">
                <a:latin typeface="Courier" charset="0"/>
                <a:ea typeface="Courier" charset="0"/>
                <a:cs typeface="Courier" charset="0"/>
              </a:rPr>
            </a:br>
            <a:r>
              <a:rPr lang="en-US" dirty="0" smtClean="0">
                <a:latin typeface="Courier" charset="0"/>
                <a:ea typeface="Courier" charset="0"/>
                <a:cs typeface="Courier" charset="0"/>
              </a:rPr>
              <a:t>Dynamic </a:t>
            </a:r>
            <a:r>
              <a:rPr lang="en-US" dirty="0" smtClean="0">
                <a:latin typeface="Courier" charset="0"/>
                <a:ea typeface="Courier" charset="0"/>
                <a:cs typeface="Courier" charset="0"/>
              </a:rPr>
              <a:t>Programming</a:t>
            </a:r>
            <a:endParaRPr lang="en-US" dirty="0">
              <a:latin typeface="Courier" charset="0"/>
              <a:ea typeface="Courier" charset="0"/>
              <a:cs typeface="Courier" charset="0"/>
            </a:endParaRPr>
          </a:p>
        </p:txBody>
      </p:sp>
      <p:sp>
        <p:nvSpPr>
          <p:cNvPr id="3" name="Title 1"/>
          <p:cNvSpPr txBox="1">
            <a:spLocks/>
          </p:cNvSpPr>
          <p:nvPr/>
        </p:nvSpPr>
        <p:spPr>
          <a:xfrm>
            <a:off x="4137855" y="3354241"/>
            <a:ext cx="3796840" cy="5880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smtClean="0">
                <a:latin typeface="Courier" charset="0"/>
                <a:ea typeface="Courier" charset="0"/>
                <a:cs typeface="Courier" charset="0"/>
              </a:rPr>
              <a:t>Suyash Shekhar</a:t>
            </a:r>
            <a:endParaRPr lang="en-US" sz="3200" dirty="0">
              <a:latin typeface="Courier" charset="0"/>
              <a:ea typeface="Courier" charset="0"/>
              <a:cs typeface="Courier"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958" y="3942323"/>
            <a:ext cx="3151317" cy="2643460"/>
          </a:xfrm>
          <a:prstGeom prst="rect">
            <a:avLst/>
          </a:prstGeom>
        </p:spPr>
      </p:pic>
    </p:spTree>
    <p:extLst>
      <p:ext uri="{BB962C8B-B14F-4D97-AF65-F5344CB8AC3E}">
        <p14:creationId xmlns:p14="http://schemas.microsoft.com/office/powerpoint/2010/main" val="1640910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2467" y="2279737"/>
            <a:ext cx="8129392" cy="1424833"/>
          </a:xfrm>
        </p:spPr>
        <p:txBody>
          <a:bodyPr>
            <a:noAutofit/>
          </a:bodyPr>
          <a:lstStyle/>
          <a:p>
            <a:r>
              <a:rPr lang="en-US" sz="4800" dirty="0" smtClean="0">
                <a:latin typeface="Courier" charset="0"/>
                <a:ea typeface="Courier" charset="0"/>
                <a:cs typeface="Courier" charset="0"/>
              </a:rPr>
              <a:t>on to the tutorial</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247423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037" y="1137508"/>
            <a:ext cx="5600700" cy="4521200"/>
          </a:xfrm>
          <a:prstGeom prst="rect">
            <a:avLst/>
          </a:prstGeom>
        </p:spPr>
      </p:pic>
      <p:sp>
        <p:nvSpPr>
          <p:cNvPr id="5" name="Title 1"/>
          <p:cNvSpPr>
            <a:spLocks noGrp="1"/>
          </p:cNvSpPr>
          <p:nvPr>
            <p:ph type="ctrTitle"/>
          </p:nvPr>
        </p:nvSpPr>
        <p:spPr>
          <a:xfrm>
            <a:off x="990341" y="1137508"/>
            <a:ext cx="3604571" cy="4929659"/>
          </a:xfrm>
        </p:spPr>
        <p:txBody>
          <a:bodyPr>
            <a:noAutofit/>
          </a:bodyPr>
          <a:lstStyle/>
          <a:p>
            <a:pPr algn="just"/>
            <a:r>
              <a:rPr lang="en-US" sz="4800" dirty="0" smtClean="0">
                <a:latin typeface="Courier" charset="0"/>
                <a:ea typeface="Courier" charset="0"/>
                <a:cs typeface="Courier" charset="0"/>
              </a:rPr>
              <a:t>its actually just memoised recursion and graphs today</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1653892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61507"/>
            <a:ext cx="10905066" cy="3734984"/>
          </a:xfrm>
          <a:prstGeom prst="rect">
            <a:avLst/>
          </a:prstGeom>
        </p:spPr>
      </p:pic>
    </p:spTree>
    <p:extLst>
      <p:ext uri="{BB962C8B-B14F-4D97-AF65-F5344CB8AC3E}">
        <p14:creationId xmlns:p14="http://schemas.microsoft.com/office/powerpoint/2010/main" val="3897574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52567"/>
            <a:ext cx="10905066" cy="4552865"/>
          </a:xfrm>
          <a:prstGeom prst="rect">
            <a:avLst/>
          </a:prstGeom>
        </p:spPr>
      </p:pic>
    </p:spTree>
    <p:extLst>
      <p:ext uri="{BB962C8B-B14F-4D97-AF65-F5344CB8AC3E}">
        <p14:creationId xmlns:p14="http://schemas.microsoft.com/office/powerpoint/2010/main" val="721015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63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03" y="1069271"/>
            <a:ext cx="10058578" cy="5305900"/>
          </a:xfrm>
          <a:prstGeom prst="rect">
            <a:avLst/>
          </a:prstGeom>
        </p:spPr>
      </p:pic>
    </p:spTree>
    <p:extLst>
      <p:ext uri="{BB962C8B-B14F-4D97-AF65-F5344CB8AC3E}">
        <p14:creationId xmlns:p14="http://schemas.microsoft.com/office/powerpoint/2010/main" val="2005007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77629" y="271107"/>
            <a:ext cx="2304661" cy="1920551"/>
          </a:xfrm>
          <a:prstGeom prst="rect">
            <a:avLst/>
          </a:prstGeom>
        </p:spPr>
      </p:pic>
      <p:pic>
        <p:nvPicPr>
          <p:cNvPr id="7" name="Picture 6"/>
          <p:cNvPicPr>
            <a:picLocks noChangeAspect="1"/>
          </p:cNvPicPr>
          <p:nvPr/>
        </p:nvPicPr>
        <p:blipFill>
          <a:blip r:embed="rId2">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879315" y="391484"/>
            <a:ext cx="2304661" cy="1920551"/>
          </a:xfrm>
          <a:prstGeom prst="rect">
            <a:avLst/>
          </a:prstGeom>
        </p:spPr>
      </p:pic>
      <p:pic>
        <p:nvPicPr>
          <p:cNvPr id="8" name="Picture 7"/>
          <p:cNvPicPr>
            <a:picLocks noChangeAspect="1"/>
          </p:cNvPicPr>
          <p:nvPr/>
        </p:nvPicPr>
        <p:blipFill>
          <a:blip r:embed="rId2">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74654" y="4652607"/>
            <a:ext cx="2304661" cy="1920551"/>
          </a:xfrm>
          <a:prstGeom prst="rect">
            <a:avLst/>
          </a:prstGeom>
        </p:spPr>
      </p:pic>
      <p:pic>
        <p:nvPicPr>
          <p:cNvPr id="9" name="Picture 8"/>
          <p:cNvPicPr>
            <a:picLocks noChangeAspect="1"/>
          </p:cNvPicPr>
          <p:nvPr/>
        </p:nvPicPr>
        <p:blipFill>
          <a:blip r:embed="rId2">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535413" y="3915732"/>
            <a:ext cx="2304661" cy="1920551"/>
          </a:xfrm>
          <a:prstGeom prst="rect">
            <a:avLst/>
          </a:prstGeom>
        </p:spPr>
      </p:pic>
      <p:pic>
        <p:nvPicPr>
          <p:cNvPr id="10" name="Picture 9"/>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580427" y="4937449"/>
            <a:ext cx="2304661" cy="1920551"/>
          </a:xfrm>
          <a:prstGeom prst="rect">
            <a:avLst/>
          </a:prstGeom>
        </p:spPr>
      </p:pic>
      <p:pic>
        <p:nvPicPr>
          <p:cNvPr id="11" name="Picture 10"/>
          <p:cNvPicPr>
            <a:picLocks noChangeAspect="1"/>
          </p:cNvPicPr>
          <p:nvPr/>
        </p:nvPicPr>
        <p:blipFill>
          <a:blip r:embed="rId2">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883772" y="154447"/>
            <a:ext cx="2304661" cy="1920551"/>
          </a:xfrm>
          <a:prstGeom prst="rect">
            <a:avLst/>
          </a:prstGeom>
        </p:spPr>
      </p:pic>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028187" y="4342997"/>
            <a:ext cx="2304661" cy="1920551"/>
          </a:xfrm>
          <a:prstGeom prst="rect">
            <a:avLst/>
          </a:prstGeom>
        </p:spPr>
      </p:pic>
      <p:pic>
        <p:nvPicPr>
          <p:cNvPr id="13" name="Picture 12"/>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5183976" y="1797167"/>
            <a:ext cx="1235683" cy="1029736"/>
          </a:xfrm>
          <a:prstGeom prst="rect">
            <a:avLst/>
          </a:prstGeom>
        </p:spPr>
      </p:pic>
      <p:pic>
        <p:nvPicPr>
          <p:cNvPr id="14" name="Picture 13"/>
          <p:cNvPicPr>
            <a:picLocks noChangeAspect="1"/>
          </p:cNvPicPr>
          <p:nvPr/>
        </p:nvPicPr>
        <p:blipFill>
          <a:blip r:embed="rId2">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759744" y="52603"/>
            <a:ext cx="1235683" cy="1029736"/>
          </a:xfrm>
          <a:prstGeom prst="rect">
            <a:avLst/>
          </a:prstGeom>
        </p:spPr>
      </p:pic>
      <p:pic>
        <p:nvPicPr>
          <p:cNvPr id="15" name="Picture 14"/>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885088" y="1560130"/>
            <a:ext cx="1235683" cy="1029736"/>
          </a:xfrm>
          <a:prstGeom prst="rect">
            <a:avLst/>
          </a:prstGeom>
        </p:spPr>
      </p:pic>
      <p:pic>
        <p:nvPicPr>
          <p:cNvPr id="16" name="Picture 15"/>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383083" y="4137739"/>
            <a:ext cx="1235683" cy="1029736"/>
          </a:xfrm>
          <a:prstGeom prst="rect">
            <a:avLst/>
          </a:prstGeom>
        </p:spPr>
      </p:pic>
      <p:pic>
        <p:nvPicPr>
          <p:cNvPr id="17" name="Picture 16"/>
          <p:cNvPicPr>
            <a:picLocks noChangeAspect="1"/>
          </p:cNvPicPr>
          <p:nvPr/>
        </p:nvPicPr>
        <p:blipFill>
          <a:blip r:embed="rId2">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7734465" y="5303272"/>
            <a:ext cx="1235683" cy="1029736"/>
          </a:xfrm>
          <a:prstGeom prst="rect">
            <a:avLst/>
          </a:prstGeom>
        </p:spPr>
      </p:pic>
      <p:pic>
        <p:nvPicPr>
          <p:cNvPr id="18" name="Picture 17"/>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7325285" y="4263412"/>
            <a:ext cx="1235683" cy="1029736"/>
          </a:xfrm>
          <a:prstGeom prst="rect">
            <a:avLst/>
          </a:prstGeom>
        </p:spPr>
      </p:pic>
      <p:pic>
        <p:nvPicPr>
          <p:cNvPr id="19" name="Picture 18"/>
          <p:cNvPicPr>
            <a:picLocks noChangeAspect="1"/>
          </p:cNvPicPr>
          <p:nvPr/>
        </p:nvPicPr>
        <p:blipFill>
          <a:blip r:embed="rId2">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557303" y="297533"/>
            <a:ext cx="941767" cy="784806"/>
          </a:xfrm>
          <a:prstGeom prst="rect">
            <a:avLst/>
          </a:prstGeom>
        </p:spPr>
      </p:pic>
      <p:pic>
        <p:nvPicPr>
          <p:cNvPr id="21" name="Picture 20"/>
          <p:cNvPicPr>
            <a:picLocks noChangeAspect="1"/>
          </p:cNvPicPr>
          <p:nvPr/>
        </p:nvPicPr>
        <p:blipFill>
          <a:blip r:embed="rId2">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9159190" y="2016034"/>
            <a:ext cx="941767" cy="784806"/>
          </a:xfrm>
          <a:prstGeom prst="rect">
            <a:avLst/>
          </a:prstGeom>
        </p:spPr>
      </p:pic>
      <p:pic>
        <p:nvPicPr>
          <p:cNvPr id="23" name="Picture 22"/>
          <p:cNvPicPr>
            <a:picLocks noChangeAspect="1"/>
          </p:cNvPicPr>
          <p:nvPr/>
        </p:nvPicPr>
        <p:blipFill>
          <a:blip r:embed="rId2">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11190094" y="5818140"/>
            <a:ext cx="941767" cy="784806"/>
          </a:xfrm>
          <a:prstGeom prst="rect">
            <a:avLst/>
          </a:prstGeom>
        </p:spPr>
      </p:pic>
      <p:pic>
        <p:nvPicPr>
          <p:cNvPr id="24" name="Picture 23"/>
          <p:cNvPicPr>
            <a:picLocks noChangeAspect="1"/>
          </p:cNvPicPr>
          <p:nvPr/>
        </p:nvPicPr>
        <p:blipFill>
          <a:blip r:embed="rId2">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817220" y="5774744"/>
            <a:ext cx="941767" cy="784806"/>
          </a:xfrm>
          <a:prstGeom prst="rect">
            <a:avLst/>
          </a:prstGeom>
        </p:spPr>
      </p:pic>
      <p:pic>
        <p:nvPicPr>
          <p:cNvPr id="25" name="Picture 2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827200" y="101315"/>
            <a:ext cx="2304661" cy="1920551"/>
          </a:xfrm>
          <a:prstGeom prst="rect">
            <a:avLst/>
          </a:prstGeom>
        </p:spPr>
      </p:pic>
      <p:pic>
        <p:nvPicPr>
          <p:cNvPr id="20" name="Picture 19"/>
          <p:cNvPicPr>
            <a:picLocks noChangeAspect="1"/>
          </p:cNvPicPr>
          <p:nvPr/>
        </p:nvPicPr>
        <p:blipFill>
          <a:blip r:embed="rId2">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270579" y="1121974"/>
            <a:ext cx="941767" cy="784806"/>
          </a:xfrm>
          <a:prstGeom prst="rect">
            <a:avLst/>
          </a:prstGeom>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2403" y="2795488"/>
            <a:ext cx="11644347" cy="1306898"/>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2531876" y="2088371"/>
            <a:ext cx="941767" cy="784806"/>
          </a:xfrm>
          <a:prstGeom prst="rect">
            <a:avLst/>
          </a:prstGeom>
        </p:spPr>
      </p:pic>
    </p:spTree>
    <p:extLst>
      <p:ext uri="{BB962C8B-B14F-4D97-AF65-F5344CB8AC3E}">
        <p14:creationId xmlns:p14="http://schemas.microsoft.com/office/powerpoint/2010/main" val="1544547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225" y="0"/>
            <a:ext cx="4850256"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969" y="0"/>
            <a:ext cx="4850256" cy="6858000"/>
          </a:xfrm>
          <a:prstGeom prst="rect">
            <a:avLst/>
          </a:prstGeom>
        </p:spPr>
      </p:pic>
    </p:spTree>
    <p:extLst>
      <p:ext uri="{BB962C8B-B14F-4D97-AF65-F5344CB8AC3E}">
        <p14:creationId xmlns:p14="http://schemas.microsoft.com/office/powerpoint/2010/main" val="1870113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68" y="0"/>
            <a:ext cx="4850256"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224" y="0"/>
            <a:ext cx="4850256" cy="6858000"/>
          </a:xfrm>
          <a:prstGeom prst="rect">
            <a:avLst/>
          </a:prstGeom>
        </p:spPr>
      </p:pic>
    </p:spTree>
    <p:extLst>
      <p:ext uri="{BB962C8B-B14F-4D97-AF65-F5344CB8AC3E}">
        <p14:creationId xmlns:p14="http://schemas.microsoft.com/office/powerpoint/2010/main" val="2365480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570" y="643466"/>
            <a:ext cx="9816860" cy="5571067"/>
          </a:xfrm>
          <a:prstGeom prst="rect">
            <a:avLst/>
          </a:prstGeom>
        </p:spPr>
      </p:pic>
    </p:spTree>
    <p:extLst>
      <p:ext uri="{BB962C8B-B14F-4D97-AF65-F5344CB8AC3E}">
        <p14:creationId xmlns:p14="http://schemas.microsoft.com/office/powerpoint/2010/main" val="1289082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696" y="1210963"/>
            <a:ext cx="10985157" cy="1828799"/>
          </a:xfrm>
        </p:spPr>
        <p:txBody>
          <a:bodyPr>
            <a:normAutofit fontScale="90000"/>
          </a:bodyPr>
          <a:lstStyle/>
          <a:p>
            <a:r>
              <a:rPr lang="en-US" dirty="0" smtClean="0">
                <a:solidFill>
                  <a:srgbClr val="C00000"/>
                </a:solidFill>
                <a:latin typeface="Courier" charset="0"/>
                <a:ea typeface="Courier" charset="0"/>
                <a:cs typeface="Courier" charset="0"/>
              </a:rPr>
              <a:t/>
            </a:r>
            <a:br>
              <a:rPr lang="en-US" dirty="0" smtClean="0">
                <a:solidFill>
                  <a:srgbClr val="C00000"/>
                </a:solidFill>
                <a:latin typeface="Courier" charset="0"/>
                <a:ea typeface="Courier" charset="0"/>
                <a:cs typeface="Courier" charset="0"/>
              </a:rPr>
            </a:br>
            <a:r>
              <a:rPr lang="en-US" dirty="0">
                <a:solidFill>
                  <a:srgbClr val="C00000"/>
                </a:solidFill>
                <a:latin typeface="Courier" charset="0"/>
                <a:ea typeface="Courier" charset="0"/>
                <a:cs typeface="Courier" charset="0"/>
              </a:rPr>
              <a:t/>
            </a:r>
            <a:br>
              <a:rPr lang="en-US" dirty="0">
                <a:solidFill>
                  <a:srgbClr val="C00000"/>
                </a:solidFill>
                <a:latin typeface="Courier" charset="0"/>
                <a:ea typeface="Courier" charset="0"/>
                <a:cs typeface="Courier" charset="0"/>
              </a:rPr>
            </a:br>
            <a:r>
              <a:rPr lang="en-US" dirty="0" smtClean="0">
                <a:solidFill>
                  <a:srgbClr val="C00000"/>
                </a:solidFill>
                <a:latin typeface="Courier" charset="0"/>
                <a:ea typeface="Courier" charset="0"/>
                <a:cs typeface="Courier" charset="0"/>
              </a:rPr>
              <a:t>MOOOOAAARRRR </a:t>
            </a:r>
            <a:r>
              <a:rPr lang="en-US" dirty="0" smtClean="0">
                <a:latin typeface="Courier" charset="0"/>
                <a:ea typeface="Courier" charset="0"/>
                <a:cs typeface="Courier" charset="0"/>
              </a:rPr>
              <a:t/>
            </a:r>
            <a:br>
              <a:rPr lang="en-US" dirty="0" smtClean="0">
                <a:latin typeface="Courier" charset="0"/>
                <a:ea typeface="Courier" charset="0"/>
                <a:cs typeface="Courier" charset="0"/>
              </a:rPr>
            </a:br>
            <a:r>
              <a:rPr lang="en-US" strike="sngStrike" dirty="0" smtClean="0">
                <a:latin typeface="Courier" charset="0"/>
                <a:ea typeface="Courier" charset="0"/>
                <a:cs typeface="Courier" charset="0"/>
              </a:rPr>
              <a:t>Dynamic Programming</a:t>
            </a:r>
            <a:br>
              <a:rPr lang="en-US" strike="sngStrike" dirty="0" smtClean="0">
                <a:latin typeface="Courier" charset="0"/>
                <a:ea typeface="Courier" charset="0"/>
                <a:cs typeface="Courier" charset="0"/>
              </a:rPr>
            </a:br>
            <a:r>
              <a:rPr lang="en-US" dirty="0" smtClean="0">
                <a:latin typeface="Courier" charset="0"/>
                <a:ea typeface="Courier" charset="0"/>
                <a:cs typeface="Courier" charset="0"/>
              </a:rPr>
              <a:t>more like </a:t>
            </a:r>
            <a:r>
              <a:rPr lang="en-US" dirty="0" smtClean="0">
                <a:solidFill>
                  <a:schemeClr val="accent6"/>
                </a:solidFill>
                <a:latin typeface="Courier" charset="0"/>
                <a:ea typeface="Courier" charset="0"/>
                <a:cs typeface="Courier" charset="0"/>
              </a:rPr>
              <a:t>RECURSION</a:t>
            </a:r>
            <a:endParaRPr lang="en-US" dirty="0">
              <a:solidFill>
                <a:schemeClr val="accent6"/>
              </a:solidFill>
              <a:latin typeface="Courier" charset="0"/>
              <a:ea typeface="Courier" charset="0"/>
              <a:cs typeface="Courier" charset="0"/>
            </a:endParaRPr>
          </a:p>
        </p:txBody>
      </p:sp>
      <p:sp>
        <p:nvSpPr>
          <p:cNvPr id="3" name="Title 1"/>
          <p:cNvSpPr txBox="1">
            <a:spLocks/>
          </p:cNvSpPr>
          <p:nvPr/>
        </p:nvSpPr>
        <p:spPr>
          <a:xfrm>
            <a:off x="2239434" y="4056379"/>
            <a:ext cx="3796840" cy="5880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smtClean="0">
                <a:latin typeface="Courier" charset="0"/>
                <a:ea typeface="Courier" charset="0"/>
                <a:cs typeface="Courier" charset="0"/>
              </a:rPr>
              <a:t>Suyash Shekhar</a:t>
            </a:r>
            <a:endParaRPr lang="en-US" sz="3200" dirty="0">
              <a:latin typeface="Courier" charset="0"/>
              <a:ea typeface="Courier" charset="0"/>
              <a:cs typeface="Courier"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036274" y="3354241"/>
            <a:ext cx="3151317" cy="2643460"/>
          </a:xfrm>
          <a:prstGeom prst="rect">
            <a:avLst/>
          </a:prstGeom>
        </p:spPr>
      </p:pic>
    </p:spTree>
    <p:extLst>
      <p:ext uri="{BB962C8B-B14F-4D97-AF65-F5344CB8AC3E}">
        <p14:creationId xmlns:p14="http://schemas.microsoft.com/office/powerpoint/2010/main" val="1189387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2573709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63" y="398545"/>
            <a:ext cx="9146304" cy="6013695"/>
          </a:xfrm>
          <a:prstGeom prst="rect">
            <a:avLst/>
          </a:prstGeom>
        </p:spPr>
      </p:pic>
      <p:sp>
        <p:nvSpPr>
          <p:cNvPr id="3" name="Rectangle 2"/>
          <p:cNvSpPr/>
          <p:nvPr/>
        </p:nvSpPr>
        <p:spPr>
          <a:xfrm>
            <a:off x="9971903" y="5943600"/>
            <a:ext cx="842564" cy="55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924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07" y="1984078"/>
            <a:ext cx="10905066" cy="2889843"/>
          </a:xfrm>
          <a:prstGeom prst="rect">
            <a:avLst/>
          </a:prstGeom>
        </p:spPr>
      </p:pic>
    </p:spTree>
    <p:extLst>
      <p:ext uri="{BB962C8B-B14F-4D97-AF65-F5344CB8AC3E}">
        <p14:creationId xmlns:p14="http://schemas.microsoft.com/office/powerpoint/2010/main" val="1523297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746816" y="2365828"/>
            <a:ext cx="8841159" cy="15848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urier" charset="0"/>
                <a:ea typeface="Courier" charset="0"/>
                <a:cs typeface="Courier" charset="0"/>
              </a:rPr>
              <a:t>state space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201428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70384" y="2365828"/>
            <a:ext cx="8841159" cy="15848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urier" charset="0"/>
                <a:ea typeface="Courier" charset="0"/>
                <a:cs typeface="Courier" charset="0"/>
              </a:rPr>
              <a:t>state space?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925070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70384" y="2365828"/>
            <a:ext cx="8841159" cy="16871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latin typeface="Courier" charset="0"/>
                <a:ea typeface="Courier" charset="0"/>
                <a:cs typeface="Courier" charset="0"/>
              </a:rPr>
              <a:t>....J</a:t>
            </a:r>
          </a:p>
          <a:p>
            <a:pPr algn="ctr"/>
            <a:r>
              <a:rPr lang="en-US" sz="4000" dirty="0" smtClean="0">
                <a:latin typeface="Courier" charset="0"/>
                <a:ea typeface="Courier" charset="0"/>
                <a:cs typeface="Courier" charset="0"/>
              </a:rPr>
              <a:t>.##..</a:t>
            </a:r>
          </a:p>
          <a:p>
            <a:pPr algn="ctr"/>
            <a:r>
              <a:rPr lang="en-US" sz="4000" dirty="0" smtClean="0">
                <a:latin typeface="Courier" charset="0"/>
                <a:ea typeface="Courier" charset="0"/>
                <a:cs typeface="Courier" charset="0"/>
              </a:rPr>
              <a:t>.#..#</a:t>
            </a:r>
          </a:p>
          <a:p>
            <a:pPr algn="ctr"/>
            <a:r>
              <a:rPr lang="en-US" sz="4000" dirty="0" smtClean="0">
                <a:latin typeface="Courier" charset="0"/>
                <a:ea typeface="Courier" charset="0"/>
                <a:cs typeface="Courier" charset="0"/>
              </a:rPr>
              <a:t>.R.##</a:t>
            </a:r>
          </a:p>
          <a:p>
            <a:r>
              <a:rPr lang="en-US" sz="4000" dirty="0">
                <a:latin typeface="Courier" charset="0"/>
                <a:ea typeface="Courier" charset="0"/>
                <a:cs typeface="Courier" charset="0"/>
                <a:sym typeface="Wingdings"/>
              </a:rPr>
              <a:t> </a:t>
            </a:r>
            <a:r>
              <a:rPr lang="en-US" sz="4000" dirty="0" smtClean="0">
                <a:latin typeface="Courier" charset="0"/>
                <a:ea typeface="Courier" charset="0"/>
                <a:cs typeface="Courier" charset="0"/>
                <a:sym typeface="Wingdings"/>
              </a:rPr>
              <a:t>           </a:t>
            </a:r>
            <a:r>
              <a:rPr lang="en-US" sz="3200" dirty="0" smtClean="0">
                <a:latin typeface="Courier" charset="0"/>
                <a:ea typeface="Courier" charset="0"/>
                <a:cs typeface="Courier" charset="0"/>
                <a:sym typeface="Wingdings"/>
              </a:rPr>
              <a:t> </a:t>
            </a:r>
            <a:r>
              <a:rPr lang="en-US" sz="2400" dirty="0" smtClean="0">
                <a:latin typeface="Courier" charset="0"/>
                <a:ea typeface="Courier" charset="0"/>
                <a:cs typeface="Courier" charset="0"/>
                <a:sym typeface="Wingdings"/>
              </a:rPr>
              <a:t></a:t>
            </a:r>
            <a:endParaRPr lang="en-US" sz="2400" dirty="0">
              <a:latin typeface="Courier" charset="0"/>
              <a:ea typeface="Courier" charset="0"/>
              <a:cs typeface="Courier" charset="0"/>
            </a:endParaRPr>
          </a:p>
        </p:txBody>
      </p:sp>
    </p:spTree>
    <p:extLst>
      <p:ext uri="{BB962C8B-B14F-4D97-AF65-F5344CB8AC3E}">
        <p14:creationId xmlns:p14="http://schemas.microsoft.com/office/powerpoint/2010/main" val="259739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75360"/>
            <a:ext cx="10905066" cy="4907279"/>
          </a:xfrm>
          <a:prstGeom prst="rect">
            <a:avLst/>
          </a:prstGeom>
        </p:spPr>
      </p:pic>
    </p:spTree>
    <p:extLst>
      <p:ext uri="{BB962C8B-B14F-4D97-AF65-F5344CB8AC3E}">
        <p14:creationId xmlns:p14="http://schemas.microsoft.com/office/powerpoint/2010/main" val="2189334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746816" y="2365828"/>
            <a:ext cx="8841159" cy="15848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urier" charset="0"/>
                <a:ea typeface="Courier" charset="0"/>
                <a:cs typeface="Courier" charset="0"/>
              </a:rPr>
              <a:t>state space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955365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70384" y="2365828"/>
            <a:ext cx="8841159" cy="15848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urier" charset="0"/>
                <a:ea typeface="Courier" charset="0"/>
                <a:cs typeface="Courier" charset="0"/>
              </a:rPr>
              <a:t>state space.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87183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0402"/>
          <a:stretch/>
        </p:blipFill>
        <p:spPr>
          <a:xfrm>
            <a:off x="752044" y="1884404"/>
            <a:ext cx="11118088" cy="630193"/>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3473"/>
          <a:stretch/>
        </p:blipFill>
        <p:spPr>
          <a:xfrm>
            <a:off x="752043" y="2428098"/>
            <a:ext cx="11118089" cy="2398446"/>
          </a:xfrm>
          <a:prstGeom prst="rect">
            <a:avLst/>
          </a:prstGeom>
        </p:spPr>
      </p:pic>
    </p:spTree>
    <p:extLst>
      <p:ext uri="{BB962C8B-B14F-4D97-AF65-F5344CB8AC3E}">
        <p14:creationId xmlns:p14="http://schemas.microsoft.com/office/powerpoint/2010/main" val="943996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2467" y="2279737"/>
            <a:ext cx="8129392" cy="1424833"/>
          </a:xfrm>
        </p:spPr>
        <p:txBody>
          <a:bodyPr>
            <a:noAutofit/>
          </a:bodyPr>
          <a:lstStyle/>
          <a:p>
            <a:r>
              <a:rPr lang="en-US" sz="4800" dirty="0" smtClean="0">
                <a:solidFill>
                  <a:srgbClr val="C00000"/>
                </a:solidFill>
                <a:latin typeface="Courier" charset="0"/>
                <a:ea typeface="Courier" charset="0"/>
                <a:cs typeface="Courier" charset="0"/>
              </a:rPr>
              <a:t>“modified”</a:t>
            </a:r>
            <a:r>
              <a:rPr lang="en-US" sz="4800" dirty="0" smtClean="0">
                <a:latin typeface="Courier" charset="0"/>
                <a:ea typeface="Courier" charset="0"/>
                <a:cs typeface="Courier" charset="0"/>
              </a:rPr>
              <a:t> TRAVELLING SALESMAN PROBLEM</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854628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21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5" y="2489544"/>
            <a:ext cx="10058400" cy="1615540"/>
          </a:xfrm>
          <a:prstGeom prst="rect">
            <a:avLst/>
          </a:prstGeom>
        </p:spPr>
      </p:pic>
    </p:spTree>
    <p:extLst>
      <p:ext uri="{BB962C8B-B14F-4D97-AF65-F5344CB8AC3E}">
        <p14:creationId xmlns:p14="http://schemas.microsoft.com/office/powerpoint/2010/main" val="4480568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594" y="2365828"/>
            <a:ext cx="9302873" cy="1946680"/>
          </a:xfrm>
        </p:spPr>
        <p:txBody>
          <a:bodyPr>
            <a:normAutofit fontScale="90000"/>
          </a:bodyPr>
          <a:lstStyle/>
          <a:p>
            <a:r>
              <a:rPr lang="en-US" dirty="0" smtClean="0">
                <a:latin typeface="Courier" charset="0"/>
                <a:ea typeface="Courier" charset="0"/>
                <a:cs typeface="Courier" charset="0"/>
              </a:rPr>
              <a:t>Add more into to state</a:t>
            </a:r>
            <a:br>
              <a:rPr lang="en-US" dirty="0" smtClean="0">
                <a:latin typeface="Courier" charset="0"/>
                <a:ea typeface="Courier" charset="0"/>
                <a:cs typeface="Courier" charset="0"/>
              </a:rPr>
            </a:br>
            <a:r>
              <a:rPr lang="en-US" dirty="0" err="1" smtClean="0">
                <a:latin typeface="Courier" charset="0"/>
                <a:ea typeface="Courier" charset="0"/>
                <a:cs typeface="Courier" charset="0"/>
              </a:rPr>
              <a:t>Memoise</a:t>
            </a:r>
            <a:r>
              <a:rPr lang="en-US" dirty="0" smtClean="0">
                <a:latin typeface="Courier" charset="0"/>
                <a:ea typeface="Courier" charset="0"/>
                <a:cs typeface="Courier" charset="0"/>
              </a:rPr>
              <a:t> solutions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778923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27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857460" y="2358887"/>
            <a:ext cx="636105" cy="154864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Courier" charset="0"/>
                <a:ea typeface="Courier" charset="0"/>
                <a:cs typeface="Courier" charset="0"/>
              </a:rPr>
              <a:t>BYE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883322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23" y="760478"/>
            <a:ext cx="10905066" cy="39530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50" y="4713564"/>
            <a:ext cx="11094421" cy="1018403"/>
          </a:xfrm>
          <a:prstGeom prst="rect">
            <a:avLst/>
          </a:prstGeom>
        </p:spPr>
      </p:pic>
    </p:spTree>
    <p:extLst>
      <p:ext uri="{BB962C8B-B14F-4D97-AF65-F5344CB8AC3E}">
        <p14:creationId xmlns:p14="http://schemas.microsoft.com/office/powerpoint/2010/main" val="2674513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24" y="1120688"/>
            <a:ext cx="10058400" cy="4359677"/>
          </a:xfrm>
          <a:prstGeom prst="rect">
            <a:avLst/>
          </a:prstGeom>
        </p:spPr>
      </p:pic>
    </p:spTree>
    <p:extLst>
      <p:ext uri="{BB962C8B-B14F-4D97-AF65-F5344CB8AC3E}">
        <p14:creationId xmlns:p14="http://schemas.microsoft.com/office/powerpoint/2010/main" val="1528557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4823" y="2378592"/>
            <a:ext cx="8129392" cy="1424833"/>
          </a:xfrm>
        </p:spPr>
        <p:txBody>
          <a:bodyPr>
            <a:noAutofit/>
          </a:bodyPr>
          <a:lstStyle/>
          <a:p>
            <a:r>
              <a:rPr lang="en-US" sz="4800" dirty="0" smtClean="0">
                <a:latin typeface="Courier" charset="0"/>
                <a:ea typeface="Courier" charset="0"/>
                <a:cs typeface="Courier" charset="0"/>
              </a:rPr>
              <a:t>TRAVELLING SALESMAN PROBLEM</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750598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2467" y="1198605"/>
            <a:ext cx="8584344" cy="4497860"/>
          </a:xfrm>
        </p:spPr>
        <p:txBody>
          <a:bodyPr>
            <a:noAutofit/>
          </a:bodyPr>
          <a:lstStyle/>
          <a:p>
            <a:r>
              <a:rPr lang="en-US" sz="4000" dirty="0">
                <a:latin typeface="Courier" charset="0"/>
                <a:ea typeface="Courier" charset="0"/>
                <a:cs typeface="Courier" charset="0"/>
              </a:rPr>
              <a:t>Given a set of cities and distance between every pair of cities, the problem is to find the shortest possible route that visits every city exactly once and returns to the starting point.</a:t>
            </a:r>
            <a:endParaRPr lang="en-US" sz="4000" dirty="0">
              <a:latin typeface="Courier" charset="0"/>
              <a:ea typeface="Courier" charset="0"/>
              <a:cs typeface="Courier" charset="0"/>
            </a:endParaRPr>
          </a:p>
        </p:txBody>
      </p:sp>
    </p:spTree>
    <p:extLst>
      <p:ext uri="{BB962C8B-B14F-4D97-AF65-F5344CB8AC3E}">
        <p14:creationId xmlns:p14="http://schemas.microsoft.com/office/powerpoint/2010/main" val="343807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1320" y="2273643"/>
            <a:ext cx="8129392" cy="2110549"/>
          </a:xfrm>
        </p:spPr>
        <p:txBody>
          <a:bodyPr>
            <a:noAutofit/>
          </a:bodyPr>
          <a:lstStyle/>
          <a:p>
            <a:r>
              <a:rPr lang="en-US" sz="4800" dirty="0" smtClean="0">
                <a:solidFill>
                  <a:srgbClr val="C00000"/>
                </a:solidFill>
                <a:latin typeface="Courier" charset="0"/>
                <a:ea typeface="Courier" charset="0"/>
                <a:cs typeface="Courier" charset="0"/>
              </a:rPr>
              <a:t>V! </a:t>
            </a:r>
            <a:r>
              <a:rPr lang="en-US" sz="4800" dirty="0" smtClean="0">
                <a:latin typeface="Courier" charset="0"/>
                <a:ea typeface="Courier" charset="0"/>
                <a:cs typeface="Courier" charset="0"/>
              </a:rPr>
              <a:t>possible tours to visit every node and return to source</a:t>
            </a:r>
            <a:endParaRPr lang="en-US" sz="4800" dirty="0">
              <a:latin typeface="Courier" charset="0"/>
              <a:ea typeface="Courier" charset="0"/>
              <a:cs typeface="Courier" charset="0"/>
            </a:endParaRPr>
          </a:p>
        </p:txBody>
      </p:sp>
    </p:spTree>
    <p:extLst>
      <p:ext uri="{BB962C8B-B14F-4D97-AF65-F5344CB8AC3E}">
        <p14:creationId xmlns:p14="http://schemas.microsoft.com/office/powerpoint/2010/main" val="641881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6026</TotalTime>
  <Words>134</Words>
  <Application>Microsoft Macintosh PowerPoint</Application>
  <PresentationFormat>Widescreen</PresentationFormat>
  <Paragraphs>32</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Calibri</vt:lpstr>
      <vt:lpstr>Calibri Light</vt:lpstr>
      <vt:lpstr>Courier</vt:lpstr>
      <vt:lpstr>Wingdings</vt:lpstr>
      <vt:lpstr>Arial</vt:lpstr>
      <vt:lpstr>Office Theme</vt:lpstr>
      <vt:lpstr>PowerPoint Presentation</vt:lpstr>
      <vt:lpstr>MOOOOAAARRRR  Dynamic Programming</vt:lpstr>
      <vt:lpstr>  MOOOOAAARRRR  Dynamic Programming more like RECURSION</vt:lpstr>
      <vt:lpstr>“modified” TRAVELLING SALESMAN PROBLEM</vt:lpstr>
      <vt:lpstr>PowerPoint Presentation</vt:lpstr>
      <vt:lpstr>PowerPoint Presentation</vt:lpstr>
      <vt:lpstr>TRAVELLING SALESMAN PROBLEM</vt:lpstr>
      <vt:lpstr>Given a set of cities and distance between every pair of cities, the problem is to find the shortest possible route that visits every city exactly once and returns to the starting point.</vt:lpstr>
      <vt:lpstr>V! possible tours to visit every node and return to source</vt:lpstr>
      <vt:lpstr>Naive Solution:  Generate all V! permutations Compare their edge weight sums</vt:lpstr>
      <vt:lpstr>GENERATING PERMUTATIONS USING   “new modified” DFS</vt:lpstr>
      <vt:lpstr>DFS WITH BACKTRACKING!</vt:lpstr>
      <vt:lpstr>DFSrec(u)  visited[u]  1   for all v adjacent to u   if visited[v] = 0     p[v]  u     DFSrec(v)      for all v in V  visited[v]  0  p[v]  -1 DFSrec(s)</vt:lpstr>
      <vt:lpstr>DFSrec(u)  visited[u]  1   for all v adjacent to u   if visited[v] = 0     p[v]  u     DFSrec(v)   visited[u]  0   for all v in V  visited[v]  0  p[v]  -1 DFSrec(s)</vt:lpstr>
      <vt:lpstr>PowerPoint Presentation</vt:lpstr>
      <vt:lpstr>PowerPoint Presentation</vt:lpstr>
      <vt:lpstr>Longest Common Subsequence</vt:lpstr>
      <vt:lpstr>PowerPoint Presentation</vt:lpstr>
      <vt:lpstr>if A[i] == B[j]:  return LCS(i-1, j-1) + 1 else:  return max(LCS(i-1, j),       LCS(i, j-1))  </vt:lpstr>
      <vt:lpstr>on to the tutorial</vt:lpstr>
      <vt:lpstr>its actually just memoised recursion and graphs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more into to state Memoise solutions</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dc:title>
  <dc:creator>Suyash Shekhar</dc:creator>
  <cp:lastModifiedBy>Suyash Shekhar</cp:lastModifiedBy>
  <cp:revision>76</cp:revision>
  <dcterms:created xsi:type="dcterms:W3CDTF">2018-02-13T18:37:00Z</dcterms:created>
  <dcterms:modified xsi:type="dcterms:W3CDTF">2018-04-11T03:51:06Z</dcterms:modified>
</cp:coreProperties>
</file>